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72" d="100"/>
          <a:sy n="72" d="100"/>
        </p:scale>
        <p:origin x="-10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BD3EA-1EB0-E642-A6D8-5216EA04CAE5}" type="datetimeFigureOut">
              <a:rPr lang="en-US" smtClean="0"/>
              <a:t>7/22/19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BFF0E4-651D-C940-AEDE-28F98581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962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793747" y="6853866"/>
            <a:ext cx="18610395" cy="1850295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Cut  Onion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EC56D-A4BA-4A41-B0DB-BC0A1EBC2E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142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might just open this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EC56D-A4BA-4A41-B0DB-BC0A1EBC2E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987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793747" y="6853866"/>
            <a:ext cx="18610395" cy="1850295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Extra Time? Go back to p. 19 in the WB to look at exam</a:t>
            </a:r>
            <a:r>
              <a:rPr lang="en-US" baseline="0" dirty="0" smtClean="0"/>
              <a:t>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EC56D-A4BA-4A41-B0DB-BC0A1EBC2E6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59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75A5-50D1-8D4B-8773-C65E1B600E93}" type="datetimeFigureOut">
              <a:rPr lang="en-US" smtClean="0"/>
              <a:t>7/22/19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B8B7-038E-3F48-BA71-78F9ED6C0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89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75A5-50D1-8D4B-8773-C65E1B600E93}" type="datetimeFigureOut">
              <a:rPr lang="en-US" smtClean="0"/>
              <a:t>7/22/19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B8B7-038E-3F48-BA71-78F9ED6C0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67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75A5-50D1-8D4B-8773-C65E1B600E93}" type="datetimeFigureOut">
              <a:rPr lang="en-US" smtClean="0"/>
              <a:t>7/22/19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B8B7-038E-3F48-BA71-78F9ED6C0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28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75A5-50D1-8D4B-8773-C65E1B600E93}" type="datetimeFigureOut">
              <a:rPr lang="en-US" smtClean="0"/>
              <a:t>7/22/19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B8B7-038E-3F48-BA71-78F9ED6C0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71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75A5-50D1-8D4B-8773-C65E1B600E93}" type="datetimeFigureOut">
              <a:rPr lang="en-US" smtClean="0"/>
              <a:t>7/22/19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B8B7-038E-3F48-BA71-78F9ED6C0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90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75A5-50D1-8D4B-8773-C65E1B600E93}" type="datetimeFigureOut">
              <a:rPr lang="en-US" smtClean="0"/>
              <a:t>7/22/19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B8B7-038E-3F48-BA71-78F9ED6C0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162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75A5-50D1-8D4B-8773-C65E1B600E93}" type="datetimeFigureOut">
              <a:rPr lang="en-US" smtClean="0"/>
              <a:t>7/22/19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B8B7-038E-3F48-BA71-78F9ED6C0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25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75A5-50D1-8D4B-8773-C65E1B600E93}" type="datetimeFigureOut">
              <a:rPr lang="en-US" smtClean="0"/>
              <a:t>7/22/19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B8B7-038E-3F48-BA71-78F9ED6C0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43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75A5-50D1-8D4B-8773-C65E1B600E93}" type="datetimeFigureOut">
              <a:rPr lang="en-US" smtClean="0"/>
              <a:t>7/22/19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B8B7-038E-3F48-BA71-78F9ED6C0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31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75A5-50D1-8D4B-8773-C65E1B600E93}" type="datetimeFigureOut">
              <a:rPr lang="en-US" smtClean="0"/>
              <a:t>7/22/19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B8B7-038E-3F48-BA71-78F9ED6C0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75A5-50D1-8D4B-8773-C65E1B600E93}" type="datetimeFigureOut">
              <a:rPr lang="en-US" smtClean="0"/>
              <a:t>7/22/19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B8B7-038E-3F48-BA71-78F9ED6C0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39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— 1 Column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80112" y="555809"/>
            <a:ext cx="5220023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20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20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20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20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20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add text or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>
                <a:solidFill>
                  <a:srgbClr val="1E1E1E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E1E1E">
                  <a:tint val="75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349959" y="500410"/>
            <a:ext cx="2805884" cy="1246495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350044" y="1692280"/>
            <a:ext cx="2806304" cy="969496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349959" y="2481943"/>
            <a:ext cx="2805884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241880"/>
      </p:ext>
    </p:extLst>
  </p:cSld>
  <p:clrMapOvr>
    <a:masterClrMapping/>
  </p:clrMapOvr>
  <p:transition xmlns:p14="http://schemas.microsoft.com/office/powerpoint/2010/main"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E75A5-50D1-8D4B-8773-C65E1B600E93}" type="datetimeFigureOut">
              <a:rPr lang="en-US" smtClean="0"/>
              <a:t>7/22/19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0B8B7-038E-3F48-BA71-78F9ED6C0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3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784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1" y="555809"/>
            <a:ext cx="5752134" cy="545552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Please make an assigned solutions as needed.</a:t>
            </a:r>
          </a:p>
          <a:p>
            <a:r>
              <a:rPr lang="en-US" dirty="0" smtClean="0"/>
              <a:t>Group 1a: </a:t>
            </a:r>
            <a:r>
              <a:rPr lang="en-US" dirty="0"/>
              <a:t>1</a:t>
            </a:r>
            <a:r>
              <a:rPr lang="en-US" dirty="0" smtClean="0"/>
              <a:t>L of1M </a:t>
            </a:r>
            <a:r>
              <a:rPr lang="en-US" dirty="0" smtClean="0"/>
              <a:t>sucrose  1b: 1L of 0.6 M sucrose</a:t>
            </a:r>
          </a:p>
          <a:p>
            <a:r>
              <a:rPr lang="en-US" dirty="0" smtClean="0"/>
              <a:t>Group 2a: </a:t>
            </a:r>
            <a:r>
              <a:rPr lang="en-US" dirty="0" smtClean="0"/>
              <a:t>,5L of 1M </a:t>
            </a:r>
            <a:r>
              <a:rPr lang="en-US" dirty="0" err="1" smtClean="0"/>
              <a:t>NaCl</a:t>
            </a:r>
            <a:r>
              <a:rPr lang="en-US" dirty="0" smtClean="0"/>
              <a:t>       2b: 1L of 0.4 M sucrose</a:t>
            </a:r>
          </a:p>
          <a:p>
            <a:r>
              <a:rPr lang="en-US" dirty="0" smtClean="0"/>
              <a:t>Group 3a: </a:t>
            </a:r>
            <a:r>
              <a:rPr lang="en-US" dirty="0" smtClean="0"/>
              <a:t>.5L 1M </a:t>
            </a:r>
            <a:r>
              <a:rPr lang="en-US" dirty="0" smtClean="0"/>
              <a:t>glucose   3b: 1L of 0.2 M sucrose</a:t>
            </a:r>
          </a:p>
          <a:p>
            <a:r>
              <a:rPr lang="en-US" dirty="0" smtClean="0"/>
              <a:t>Group 4: 5% ovalbumin (egg white protein)</a:t>
            </a:r>
          </a:p>
          <a:p>
            <a:r>
              <a:rPr lang="en-US" dirty="0" smtClean="0"/>
              <a:t>Group 5a: 1 L of 1 M sucrose 5b: 1L of 0.0M sucrose</a:t>
            </a:r>
          </a:p>
          <a:p>
            <a:r>
              <a:rPr lang="en-US" dirty="0" smtClean="0"/>
              <a:t>Group 6a: 1 L of 0.8 M sucrose </a:t>
            </a:r>
          </a:p>
          <a:p>
            <a:pPr marL="0" indent="0">
              <a:buNone/>
            </a:pPr>
            <a:r>
              <a:rPr lang="en-US" dirty="0" smtClean="0"/>
              <a:t>               6b: Assemble and distribute per group: 5 plastic cups,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goggles, 5 pieces of soaking dialysis tubing, a compound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microscope, a slide and cover slip, cork</a:t>
            </a:r>
            <a:r>
              <a:rPr lang="en-US" dirty="0"/>
              <a:t> </a:t>
            </a:r>
            <a:r>
              <a:rPr lang="en-US" dirty="0" smtClean="0"/>
              <a:t>borer set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Part 1: Surface Area and Cell Size. We will demo the agar cubes. </a:t>
            </a:r>
            <a:endParaRPr lang="en-US" dirty="0"/>
          </a:p>
          <a:p>
            <a:r>
              <a:rPr lang="en-US" dirty="0" smtClean="0"/>
              <a:t>Part 2: Modeling Diffusion and Osmosis</a:t>
            </a:r>
          </a:p>
          <a:p>
            <a:r>
              <a:rPr lang="en-US" dirty="0" smtClean="0"/>
              <a:t>Part 3: Observing Osmosis in a Living Cell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9959" y="486047"/>
            <a:ext cx="2805884" cy="1615827"/>
          </a:xfrm>
        </p:spPr>
        <p:txBody>
          <a:bodyPr/>
          <a:lstStyle/>
          <a:p>
            <a:r>
              <a:rPr lang="en-US" dirty="0" smtClean="0"/>
              <a:t>Investigation 4: Osmosis and Diffusion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50044" y="2087393"/>
            <a:ext cx="2806304" cy="477054"/>
          </a:xfrm>
        </p:spPr>
        <p:txBody>
          <a:bodyPr/>
          <a:lstStyle/>
          <a:p>
            <a:r>
              <a:rPr lang="en-US" dirty="0" smtClean="0"/>
              <a:t>Preparing for this lab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>
          <a:xfrm>
            <a:off x="349960" y="2481943"/>
            <a:ext cx="2457314" cy="353421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Cut and soak dialysis tubing.</a:t>
            </a:r>
          </a:p>
          <a:p>
            <a:r>
              <a:rPr lang="en-US" dirty="0" smtClean="0"/>
              <a:t>Make solutions</a:t>
            </a:r>
          </a:p>
          <a:p>
            <a:r>
              <a:rPr lang="en-US" dirty="0" smtClean="0"/>
              <a:t>GFM of sucrose is 342g/</a:t>
            </a:r>
            <a:r>
              <a:rPr lang="en-US" dirty="0" err="1" smtClean="0"/>
              <a:t>mol</a:t>
            </a:r>
            <a:endParaRPr lang="en-US" dirty="0" smtClean="0"/>
          </a:p>
          <a:p>
            <a:r>
              <a:rPr lang="en-US" dirty="0" smtClean="0"/>
              <a:t>GFM of </a:t>
            </a:r>
            <a:r>
              <a:rPr lang="en-US" dirty="0" err="1" smtClean="0"/>
              <a:t>NaCl</a:t>
            </a:r>
            <a:r>
              <a:rPr lang="en-US" dirty="0" smtClean="0"/>
              <a:t> is 58.44g/</a:t>
            </a:r>
            <a:r>
              <a:rPr lang="en-US" dirty="0" err="1" smtClean="0"/>
              <a:t>mol</a:t>
            </a:r>
            <a:endParaRPr lang="en-US" dirty="0" smtClean="0"/>
          </a:p>
          <a:p>
            <a:r>
              <a:rPr lang="en-US" dirty="0" smtClean="0"/>
              <a:t>GFM of glucose is 180g/</a:t>
            </a:r>
            <a:r>
              <a:rPr lang="en-US" dirty="0" err="1" smtClean="0"/>
              <a:t>mol</a:t>
            </a:r>
            <a:endParaRPr lang="en-US" dirty="0" smtClean="0"/>
          </a:p>
          <a:p>
            <a:r>
              <a:rPr lang="en-US" dirty="0" smtClean="0"/>
              <a:t>Ovalbumin: Mix 50g per liter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General instructions for solutions are in </a:t>
            </a:r>
            <a:r>
              <a:rPr lang="en-US" dirty="0" err="1" smtClean="0">
                <a:solidFill>
                  <a:srgbClr val="FF0000"/>
                </a:solidFill>
              </a:rPr>
              <a:t>Dropbox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26104" y="5581656"/>
            <a:ext cx="1955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Any safety concerns?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22426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Shot 2019-07-17 at 1.19.38 P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17" b="-7417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9959" y="510671"/>
            <a:ext cx="2805884" cy="1123385"/>
          </a:xfrm>
        </p:spPr>
        <p:txBody>
          <a:bodyPr/>
          <a:lstStyle/>
          <a:p>
            <a:r>
              <a:rPr lang="en-US" dirty="0" smtClean="0"/>
              <a:t>Investigation 4</a:t>
            </a:r>
            <a:br>
              <a:rPr lang="en-US" dirty="0" smtClean="0"/>
            </a:br>
            <a:r>
              <a:rPr lang="en-US" dirty="0" smtClean="0"/>
              <a:t>Part 1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50044" y="1692281"/>
            <a:ext cx="2806304" cy="477054"/>
          </a:xfrm>
        </p:spPr>
        <p:txBody>
          <a:bodyPr/>
          <a:lstStyle/>
          <a:p>
            <a:r>
              <a:rPr lang="en-US" dirty="0" smtClean="0"/>
              <a:t>Demo Only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688037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Shot 2019-07-17 at 1.24.12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857" b="-32857"/>
          <a:stretch>
            <a:fillRect/>
          </a:stretch>
        </p:blipFill>
        <p:spPr>
          <a:xfrm>
            <a:off x="3481389" y="555625"/>
            <a:ext cx="5318522" cy="54737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9959" y="510671"/>
            <a:ext cx="2805884" cy="1123385"/>
          </a:xfrm>
        </p:spPr>
        <p:txBody>
          <a:bodyPr/>
          <a:lstStyle/>
          <a:p>
            <a:r>
              <a:rPr lang="en-US" dirty="0" smtClean="0"/>
              <a:t>Investigation 4</a:t>
            </a:r>
            <a:br>
              <a:rPr lang="en-US" dirty="0" smtClean="0"/>
            </a:br>
            <a:r>
              <a:rPr lang="en-US" dirty="0" smtClean="0"/>
              <a:t>Part 2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50044" y="1692281"/>
            <a:ext cx="2806304" cy="47705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75493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Shot 2019-07-17 at 1.31.14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651" b="-23651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9959" y="510671"/>
            <a:ext cx="2805884" cy="1123385"/>
          </a:xfrm>
        </p:spPr>
        <p:txBody>
          <a:bodyPr/>
          <a:lstStyle/>
          <a:p>
            <a:r>
              <a:rPr lang="en-US" dirty="0" smtClean="0"/>
              <a:t>Investigation 4</a:t>
            </a:r>
            <a:br>
              <a:rPr lang="en-US" dirty="0" smtClean="0"/>
            </a:br>
            <a:r>
              <a:rPr lang="en-US" dirty="0" smtClean="0"/>
              <a:t>Part 2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50044" y="1692281"/>
            <a:ext cx="2806304" cy="47705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3409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Shot 2019-07-17 at 1.33.28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68" r="-6068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9959" y="510671"/>
            <a:ext cx="2805884" cy="1123385"/>
          </a:xfrm>
        </p:spPr>
        <p:txBody>
          <a:bodyPr/>
          <a:lstStyle/>
          <a:p>
            <a:r>
              <a:rPr lang="en-US" dirty="0" smtClean="0"/>
              <a:t>Investigation 4</a:t>
            </a:r>
            <a:br>
              <a:rPr lang="en-US" dirty="0" smtClean="0"/>
            </a:br>
            <a:r>
              <a:rPr lang="en-US" dirty="0" smtClean="0"/>
              <a:t>Part 2, </a:t>
            </a:r>
            <a:r>
              <a:rPr lang="en-US" dirty="0" err="1" smtClean="0"/>
              <a:t>Con’t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50044" y="1692279"/>
            <a:ext cx="2806304" cy="723275"/>
          </a:xfrm>
        </p:spPr>
        <p:txBody>
          <a:bodyPr/>
          <a:lstStyle/>
          <a:p>
            <a:r>
              <a:rPr lang="en-US" dirty="0" smtClean="0"/>
              <a:t>Your Report Out: Poster with Gallery Walk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>
          <a:xfrm>
            <a:off x="349959" y="2481943"/>
            <a:ext cx="3121534" cy="348407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Complete part 2. Make a poster. You will have results, BUT the point is using and noting the science practices.</a:t>
            </a:r>
          </a:p>
          <a:p>
            <a:r>
              <a:rPr lang="en-US" dirty="0" smtClean="0"/>
              <a:t>Include as many Science Practices  as you can and label them on your poster</a:t>
            </a:r>
            <a:r>
              <a:rPr lang="en-US" dirty="0"/>
              <a:t>. See Lesson 6 p.47 WB for </a:t>
            </a:r>
            <a:r>
              <a:rPr lang="en-US" dirty="0" smtClean="0"/>
              <a:t>guidance.</a:t>
            </a:r>
          </a:p>
          <a:p>
            <a:r>
              <a:rPr lang="en-US" dirty="0" smtClean="0"/>
              <a:t>Think about the parts of each science practice. Would the students have worked with it before? Are you introducing the skill or practicing it? Make notes on poster.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3275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Shot 2019-07-17 at 3.11.3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924" b="-3992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9959" y="510671"/>
            <a:ext cx="2805884" cy="1123385"/>
          </a:xfrm>
        </p:spPr>
        <p:txBody>
          <a:bodyPr/>
          <a:lstStyle/>
          <a:p>
            <a:r>
              <a:rPr lang="en-US" dirty="0" smtClean="0"/>
              <a:t>Investigation 4</a:t>
            </a:r>
            <a:br>
              <a:rPr lang="en-US" dirty="0" smtClean="0"/>
            </a:br>
            <a:r>
              <a:rPr lang="en-US" dirty="0" smtClean="0"/>
              <a:t>Part 3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50044" y="1692281"/>
            <a:ext cx="2806304" cy="47705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dirty="0" smtClean="0"/>
              <a:t>There is a second PowerPoint in your </a:t>
            </a:r>
            <a:r>
              <a:rPr lang="en-US" dirty="0" err="1" smtClean="0"/>
              <a:t>Dropbox</a:t>
            </a:r>
            <a:r>
              <a:rPr lang="en-US" dirty="0" smtClean="0"/>
              <a:t> for this lab.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568827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Shot 2019-07-17 at 3.12.56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865" b="22796"/>
          <a:stretch/>
        </p:blipFill>
        <p:spPr>
          <a:xfrm>
            <a:off x="3494073" y="578556"/>
            <a:ext cx="5274313" cy="220133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9959" y="510671"/>
            <a:ext cx="2805884" cy="1123385"/>
          </a:xfrm>
        </p:spPr>
        <p:txBody>
          <a:bodyPr/>
          <a:lstStyle/>
          <a:p>
            <a:r>
              <a:rPr lang="en-US" dirty="0" smtClean="0"/>
              <a:t>Investigation 4</a:t>
            </a:r>
            <a:br>
              <a:rPr lang="en-US" dirty="0" smtClean="0"/>
            </a:br>
            <a:r>
              <a:rPr lang="en-US" dirty="0" smtClean="0"/>
              <a:t>Part 3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50044" y="1692279"/>
            <a:ext cx="2806304" cy="723275"/>
          </a:xfrm>
        </p:spPr>
        <p:txBody>
          <a:bodyPr/>
          <a:lstStyle/>
          <a:p>
            <a:r>
              <a:rPr lang="en-US" dirty="0" smtClean="0"/>
              <a:t>We will used red onion. Dice before distributing.</a:t>
            </a:r>
            <a:endParaRPr lang="en-US" dirty="0"/>
          </a:p>
        </p:txBody>
      </p:sp>
      <p:pic>
        <p:nvPicPr>
          <p:cNvPr id="9" name="Content Placeholder 8" descr="Screen Shot 2019-07-17 at 3.14.55 PM.png"/>
          <p:cNvPicPr>
            <a:picLocks noGrp="1" noChangeAspect="1"/>
          </p:cNvPicPr>
          <p:nvPr>
            <p:ph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3" b="3439"/>
          <a:stretch/>
        </p:blipFill>
        <p:spPr>
          <a:xfrm>
            <a:off x="3493209" y="2695225"/>
            <a:ext cx="5132208" cy="2836333"/>
          </a:xfrm>
        </p:spPr>
      </p:pic>
    </p:spTree>
    <p:extLst>
      <p:ext uri="{BB962C8B-B14F-4D97-AF65-F5344CB8AC3E}">
        <p14:creationId xmlns:p14="http://schemas.microsoft.com/office/powerpoint/2010/main" val="118663961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Shot 2019-07-17 at 3.18.22 P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18" r="-4818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9959" y="510671"/>
            <a:ext cx="2805884" cy="1123385"/>
          </a:xfrm>
        </p:spPr>
        <p:txBody>
          <a:bodyPr/>
          <a:lstStyle/>
          <a:p>
            <a:r>
              <a:rPr lang="en-US" dirty="0" smtClean="0"/>
              <a:t>Investigation 4</a:t>
            </a:r>
            <a:br>
              <a:rPr lang="en-US" dirty="0" smtClean="0"/>
            </a:br>
            <a:r>
              <a:rPr lang="en-US" dirty="0" smtClean="0"/>
              <a:t>Part 3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50044" y="1692281"/>
            <a:ext cx="2806304" cy="723275"/>
          </a:xfrm>
        </p:spPr>
        <p:txBody>
          <a:bodyPr/>
          <a:lstStyle/>
          <a:p>
            <a:r>
              <a:rPr lang="en-US" dirty="0" smtClean="0"/>
              <a:t>Your report out: Poster presentation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dirty="0" smtClean="0"/>
              <a:t>Focus on Science Practice 4. p. 117 WB.</a:t>
            </a:r>
          </a:p>
          <a:p>
            <a:r>
              <a:rPr lang="en-US" dirty="0" smtClean="0"/>
              <a:t>Water Potential Calculations.</a:t>
            </a:r>
          </a:p>
          <a:p>
            <a:r>
              <a:rPr lang="en-US" dirty="0" smtClean="0"/>
              <a:t>Final mass will be taken tomorrow.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3560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340</Words>
  <Application>Microsoft Macintosh PowerPoint</Application>
  <PresentationFormat>On-screen Show (4:3)</PresentationFormat>
  <Paragraphs>48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Investigation 4: Osmosis and Diffusion</vt:lpstr>
      <vt:lpstr>Investigation 4 Part 1</vt:lpstr>
      <vt:lpstr>Investigation 4 Part 2</vt:lpstr>
      <vt:lpstr>Investigation 4 Part 2</vt:lpstr>
      <vt:lpstr>Investigation 4 Part 2, Con’t.</vt:lpstr>
      <vt:lpstr>Investigation 4 Part 3</vt:lpstr>
      <vt:lpstr>Investigation 4 Part 3</vt:lpstr>
      <vt:lpstr>Investigation 4 Part 3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Joy Killough</dc:creator>
  <cp:lastModifiedBy>Joy Killough</cp:lastModifiedBy>
  <cp:revision>1</cp:revision>
  <dcterms:created xsi:type="dcterms:W3CDTF">2019-07-22T18:26:17Z</dcterms:created>
  <dcterms:modified xsi:type="dcterms:W3CDTF">2019-07-22T18:27:42Z</dcterms:modified>
</cp:coreProperties>
</file>