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  <p:sldMasterId id="2147483662" r:id="rId15"/>
  </p:sldMasterIdLst>
  <p:sldIdLst>
    <p:sldId id="282" r:id="rId16"/>
    <p:sldId id="283" r:id="rId17"/>
    <p:sldId id="272" r:id="rId18"/>
    <p:sldId id="264" r:id="rId19"/>
    <p:sldId id="271" r:id="rId20"/>
    <p:sldId id="276" r:id="rId21"/>
    <p:sldId id="277" r:id="rId22"/>
    <p:sldId id="278" r:id="rId23"/>
    <p:sldId id="279" r:id="rId24"/>
    <p:sldId id="280" r:id="rId25"/>
    <p:sldId id="285" r:id="rId26"/>
    <p:sldId id="286" r:id="rId27"/>
    <p:sldId id="287" r:id="rId28"/>
    <p:sldId id="288" r:id="rId29"/>
    <p:sldId id="281" r:id="rId30"/>
    <p:sldId id="284" r:id="rId31"/>
    <p:sldId id="275" r:id="rId32"/>
    <p:sldId id="258" r:id="rId33"/>
    <p:sldId id="259" r:id="rId34"/>
    <p:sldId id="260" r:id="rId35"/>
    <p:sldId id="263" r:id="rId36"/>
    <p:sldId id="262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5pPr>
    <a:lvl6pPr marL="22860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6pPr>
    <a:lvl7pPr marL="27432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7pPr>
    <a:lvl8pPr marL="32004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8pPr>
    <a:lvl9pPr marL="36576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5.xml"/><Relationship Id="rId21" Type="http://schemas.openxmlformats.org/officeDocument/2006/relationships/slide" Target="slides/slide6.xml"/><Relationship Id="rId22" Type="http://schemas.openxmlformats.org/officeDocument/2006/relationships/slide" Target="slides/slide7.xml"/><Relationship Id="rId23" Type="http://schemas.openxmlformats.org/officeDocument/2006/relationships/slide" Target="slides/slide8.xml"/><Relationship Id="rId24" Type="http://schemas.openxmlformats.org/officeDocument/2006/relationships/slide" Target="slides/slide9.xml"/><Relationship Id="rId25" Type="http://schemas.openxmlformats.org/officeDocument/2006/relationships/slide" Target="slides/slide10.xml"/><Relationship Id="rId26" Type="http://schemas.openxmlformats.org/officeDocument/2006/relationships/slide" Target="slides/slide11.xml"/><Relationship Id="rId27" Type="http://schemas.openxmlformats.org/officeDocument/2006/relationships/slide" Target="slides/slide12.xml"/><Relationship Id="rId28" Type="http://schemas.openxmlformats.org/officeDocument/2006/relationships/slide" Target="slides/slide13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5.xml"/><Relationship Id="rId31" Type="http://schemas.openxmlformats.org/officeDocument/2006/relationships/slide" Target="slides/slide16.xml"/><Relationship Id="rId32" Type="http://schemas.openxmlformats.org/officeDocument/2006/relationships/slide" Target="slides/slide17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18.xml"/><Relationship Id="rId34" Type="http://schemas.openxmlformats.org/officeDocument/2006/relationships/slide" Target="slides/slide19.xml"/><Relationship Id="rId35" Type="http://schemas.openxmlformats.org/officeDocument/2006/relationships/slide" Target="slides/slide20.xml"/><Relationship Id="rId36" Type="http://schemas.openxmlformats.org/officeDocument/2006/relationships/slide" Target="slides/slide2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" Target="slides/slide1.xml"/><Relationship Id="rId17" Type="http://schemas.openxmlformats.org/officeDocument/2006/relationships/slide" Target="slides/slide2.xml"/><Relationship Id="rId18" Type="http://schemas.openxmlformats.org/officeDocument/2006/relationships/slide" Target="slides/slide3.xml"/><Relationship Id="rId19" Type="http://schemas.openxmlformats.org/officeDocument/2006/relationships/slide" Target="slides/slide4.xml"/><Relationship Id="rId37" Type="http://schemas.openxmlformats.org/officeDocument/2006/relationships/slide" Target="slides/slide22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6B31EC-B8C3-A346-9E1C-4E6479E74C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63581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3B6314-9C42-D440-83D6-39F7D35E8D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71775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F1474D-2C11-CF43-A39F-4EFC951569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03451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1A644E-9162-F54A-B9A0-14402345D1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00284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1D2503-BDCF-7D48-A18C-3356CFCD7D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79169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8D017F0-9E07-4645-B5BC-C91A287C21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18040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A9D2359-4701-1C42-A1BA-9A30236FDF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65285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6273AD-2870-EF40-8CE2-CA19CD1284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54599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99612D-7A79-5C45-A794-F9D0236204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74203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F32F605-1EB7-9043-AA48-386818B698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4256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0488"/>
            <a:ext cx="2057400" cy="67675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0488"/>
            <a:ext cx="6019800" cy="67675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51DB32-0A7F-254C-A5A5-31C2A8B1FD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71287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414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92230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1795403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43395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33410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754731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9731838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8028606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1483045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5975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50463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24611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799073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2028914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33418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40565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768538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223793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7005227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3426076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90655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78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7879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655999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94866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95703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0764160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0" y="889000"/>
            <a:ext cx="3606800" cy="508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9000"/>
            <a:ext cx="3606800" cy="508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35236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60543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52263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2407201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6645779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9631989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8310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943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94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22450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44327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78752"/>
      </p:ext>
    </p:extLst>
  </p:cSld>
  <p:clrMapOvr>
    <a:masterClrMapping/>
  </p:clrMapOvr>
  <p:transition xmlns:p14="http://schemas.microsoft.com/office/powerpoint/2010/main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9680965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0" y="3530600"/>
            <a:ext cx="3606800" cy="800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530600"/>
            <a:ext cx="3606800" cy="800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13131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88138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46149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14268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130730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7413066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8684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155700"/>
            <a:ext cx="1841500" cy="317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155700"/>
            <a:ext cx="5372100" cy="317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03123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86328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39626"/>
      </p:ext>
    </p:extLst>
  </p:cSld>
  <p:clrMapOvr>
    <a:masterClrMapping/>
  </p:clrMapOvr>
  <p:transition xmlns:p14="http://schemas.microsoft.com/office/powerpoint/2010/main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1843878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0" y="19431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431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35648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609434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86899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293742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5007429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7039359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82078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77800"/>
            <a:ext cx="18415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77800"/>
            <a:ext cx="53721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42795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87521"/>
      </p:ext>
    </p:extLst>
  </p:cSld>
  <p:clrMapOvr>
    <a:masterClrMapping/>
  </p:clrMapOvr>
  <p:transition xmlns:p14="http://schemas.microsoft.com/office/powerpoint/2010/main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71910"/>
      </p:ext>
    </p:extLst>
  </p:cSld>
  <p:clrMapOvr>
    <a:masterClrMapping/>
  </p:clrMapOvr>
  <p:transition xmlns:p14="http://schemas.microsoft.com/office/powerpoint/2010/main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0312531"/>
      </p:ext>
    </p:extLst>
  </p:cSld>
  <p:clrMapOvr>
    <a:masterClrMapping/>
  </p:clrMapOvr>
  <p:transition xmlns:p14="http://schemas.microsoft.com/office/powerpoint/2010/main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57372"/>
      </p:ext>
    </p:extLst>
  </p:cSld>
  <p:clrMapOvr>
    <a:masterClrMapping/>
  </p:clrMapOvr>
  <p:transition xmlns:p14="http://schemas.microsoft.com/office/powerpoint/2010/main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11158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30467"/>
      </p:ext>
    </p:extLst>
  </p:cSld>
  <p:clrMapOvr>
    <a:masterClrMapping/>
  </p:clrMapOvr>
  <p:transition xmlns:p14="http://schemas.microsoft.com/office/powerpoint/2010/main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4910542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7859522"/>
      </p:ext>
    </p:extLst>
  </p:cSld>
  <p:clrMapOvr>
    <a:masterClrMapping/>
  </p:clrMapOvr>
  <p:transition xmlns:p14="http://schemas.microsoft.com/office/powerpoint/2010/main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1121168"/>
      </p:ext>
    </p:extLst>
  </p:cSld>
  <p:clrMapOvr>
    <a:masterClrMapping/>
  </p:clrMapOvr>
  <p:transition xmlns:p14="http://schemas.microsoft.com/office/powerpoint/2010/main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04010"/>
      </p:ext>
    </p:extLst>
  </p:cSld>
  <p:clrMapOvr>
    <a:masterClrMapping/>
  </p:clrMapOvr>
  <p:transition xmlns:p14="http://schemas.microsoft.com/office/powerpoint/2010/main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78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7879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26951"/>
      </p:ext>
    </p:extLst>
  </p:cSld>
  <p:clrMapOvr>
    <a:masterClrMapping/>
  </p:clrMapOvr>
  <p:transition xmlns:p14="http://schemas.microsoft.com/office/powerpoint/2010/main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30092"/>
      </p:ext>
    </p:extLst>
  </p:cSld>
  <p:clrMapOvr>
    <a:masterClrMapping/>
  </p:clrMapOvr>
  <p:transition xmlns:p14="http://schemas.microsoft.com/office/powerpoint/2010/main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52561"/>
      </p:ext>
    </p:extLst>
  </p:cSld>
  <p:clrMapOvr>
    <a:masterClrMapping/>
  </p:clrMapOvr>
  <p:transition xmlns:p14="http://schemas.microsoft.com/office/powerpoint/2010/main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7632839"/>
      </p:ext>
    </p:extLst>
  </p:cSld>
  <p:clrMapOvr>
    <a:masterClrMapping/>
  </p:clrMapOvr>
  <p:transition xmlns:p14="http://schemas.microsoft.com/office/powerpoint/2010/main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500" y="3378200"/>
            <a:ext cx="1987550" cy="2324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4450" y="3378200"/>
            <a:ext cx="1987550" cy="2324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98020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68651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304035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6286858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3698048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3422833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63696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125" y="990600"/>
            <a:ext cx="1031875" cy="4711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4500" y="990600"/>
            <a:ext cx="2943225" cy="4711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922840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41599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51330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2622164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500" y="3378200"/>
            <a:ext cx="1987550" cy="2324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4450" y="3378200"/>
            <a:ext cx="1987550" cy="2324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00354"/>
      </p:ext>
    </p:extLst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91116"/>
      </p:ext>
    </p:extLst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813215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379659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074848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5464460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72352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125" y="990600"/>
            <a:ext cx="1031875" cy="4711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4500" y="990600"/>
            <a:ext cx="2943225" cy="4711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25484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09735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3252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3107363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9251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77117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6060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820352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7219664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3351225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60444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7800"/>
            <a:ext cx="2057400" cy="5948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7800"/>
            <a:ext cx="6019800" cy="59483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1648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48435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88120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0739895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103896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18995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051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9652384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6922377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370827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80593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61224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47098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4682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4475187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0" y="1943100"/>
            <a:ext cx="169545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6850" y="1943100"/>
            <a:ext cx="169545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72411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46086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89453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80485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1297321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9560710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46638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77800"/>
            <a:ext cx="18415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77800"/>
            <a:ext cx="53721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75830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4878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84837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2213312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0" y="19431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431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85718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21860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90426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956737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4377453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4999637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75692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77800"/>
            <a:ext cx="18415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77800"/>
            <a:ext cx="53721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56977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15337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1083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8651605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61000" y="1943100"/>
            <a:ext cx="1320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4200" y="1943100"/>
            <a:ext cx="1320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68573"/>
      </p:ext>
    </p:extLst>
  </p:cSld>
  <p:clrMapOvr>
    <a:masterClrMapping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27028"/>
      </p:ext>
    </p:extLst>
  </p:cSld>
  <p:clrMapOvr>
    <a:masterClrMapping/>
  </p:clrMapOvr>
  <p:transition xmlns:p14="http://schemas.microsoft.com/office/powerpoint/2010/main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16563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662372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7931450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6811618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00833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77800"/>
            <a:ext cx="18415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77800"/>
            <a:ext cx="53721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10192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01127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163063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1642525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0" y="1943100"/>
            <a:ext cx="169545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6850" y="1943100"/>
            <a:ext cx="169545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233856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80666"/>
      </p:ext>
    </p:extLst>
  </p:cSld>
  <p:clrMapOvr>
    <a:masterClrMapping/>
  </p:clrMapOvr>
  <p:transition xmlns:p14="http://schemas.microsoft.com/office/powerpoint/2010/main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52565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3998990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777545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5729131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98167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77800"/>
            <a:ext cx="18415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77800"/>
            <a:ext cx="53721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83054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5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0488"/>
            <a:ext cx="8229600" cy="150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Lucida Grande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Lucida Grande" charset="0"/>
              </a:rPr>
              <a:t>Click to edit Master text styles</a:t>
            </a:r>
          </a:p>
          <a:p>
            <a:pPr lvl="1"/>
            <a:r>
              <a:rPr lang="en-US">
                <a:sym typeface="Lucida Grande" charset="0"/>
              </a:rPr>
              <a:t>Second level</a:t>
            </a:r>
          </a:p>
          <a:p>
            <a:pPr lvl="2"/>
            <a:r>
              <a:rPr lang="en-US">
                <a:sym typeface="Lucida Grande" charset="0"/>
              </a:rPr>
              <a:t>Third level</a:t>
            </a:r>
          </a:p>
          <a:p>
            <a:pPr lvl="3"/>
            <a:r>
              <a:rPr lang="en-US">
                <a:sym typeface="Lucida Grande" charset="0"/>
              </a:rPr>
              <a:t>Fourth level</a:t>
            </a:r>
          </a:p>
          <a:p>
            <a:pPr lvl="4"/>
            <a:r>
              <a:rPr lang="en-US">
                <a:sym typeface="Lucida Grande" charset="0"/>
              </a:rPr>
              <a:t>Fifth level</a:t>
            </a:r>
          </a:p>
        </p:txBody>
      </p:sp>
      <p:sp>
        <p:nvSpPr>
          <p:cNvPr id="102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466013" y="6392863"/>
            <a:ext cx="306387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  <a:ea typeface="ＭＳ Ｐゴシック" charset="0"/>
                <a:cs typeface="Lucida Grande" charset="0"/>
                <a:sym typeface="Lucida Grande" charset="0"/>
              </a:defRPr>
            </a:lvl1pPr>
            <a:lvl2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5AFF26D-9E27-E442-B1A0-8B83A1F1F66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xmlns:p14="http://schemas.microsoft.com/office/powerpoint/2010/main"/>
  <p:hf hdr="0" ftr="0" dt="0"/>
  <p:txStyles>
    <p:titleStyle>
      <a:lvl1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Lucida Grande" charset="0"/>
        </a:defRPr>
      </a:lvl1pPr>
      <a:lvl2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2pPr>
      <a:lvl3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3pPr>
      <a:lvl4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4pPr>
      <a:lvl5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9pPr>
    </p:titleStyle>
    <p:bodyStyle>
      <a:lvl1pPr marL="382588" indent="-342900" algn="l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1pPr>
      <a:lvl2pPr marL="731838" indent="-285750" algn="l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2pPr>
      <a:lvl3pPr marL="1131888" indent="-228600" algn="l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3pPr>
      <a:lvl4pPr marL="15890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4pPr>
      <a:lvl5pPr marL="20462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5pPr>
      <a:lvl6pPr marL="25034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6pPr>
      <a:lvl7pPr marL="29606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7pPr>
      <a:lvl8pPr marL="34178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8pPr>
      <a:lvl9pPr marL="38750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2095500"/>
            <a:ext cx="7366000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5181600"/>
            <a:ext cx="7366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889000"/>
            <a:ext cx="7366000" cy="5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60400" indent="-444500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03300" indent="-444500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46200" indent="-444500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01800" indent="-444500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44700" indent="-444500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01900" indent="-444500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59100" indent="-444500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16300" indent="-444500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73500" indent="-444500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3530600"/>
            <a:ext cx="73660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155700"/>
            <a:ext cx="73660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1943100"/>
            <a:ext cx="73660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604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033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462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018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447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019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591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163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735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5181600"/>
            <a:ext cx="7366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500" y="3378200"/>
            <a:ext cx="41275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4500" y="990600"/>
            <a:ext cx="41275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500" y="3378200"/>
            <a:ext cx="41275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4500" y="990600"/>
            <a:ext cx="41275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985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414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43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399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828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400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972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544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9116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985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414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43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399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828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400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972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544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911600" indent="-444500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1943100"/>
            <a:ext cx="35433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16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445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874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430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859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431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003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75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47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1943100"/>
            <a:ext cx="73660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16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445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874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430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859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431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003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75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47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61000" y="1943100"/>
            <a:ext cx="27940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16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445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874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430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859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431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003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75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47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1943100"/>
            <a:ext cx="35433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16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445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874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430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859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431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003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75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4763" indent="-38576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Onion Osmosis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B6314-9C42-D440-83D6-39F7D35E8D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530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Starting…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r>
              <a:rPr lang="en-US" sz="2400" dirty="0" smtClean="0"/>
              <a:t>You need to have</a:t>
            </a:r>
          </a:p>
          <a:p>
            <a:pPr lvl="1"/>
            <a:r>
              <a:rPr lang="en-US" sz="2000" dirty="0" smtClean="0"/>
              <a:t>A compound microscope</a:t>
            </a:r>
          </a:p>
          <a:p>
            <a:pPr lvl="1"/>
            <a:r>
              <a:rPr lang="en-US" sz="2000" dirty="0" smtClean="0"/>
              <a:t>A diced red onion</a:t>
            </a:r>
          </a:p>
          <a:p>
            <a:pPr lvl="1"/>
            <a:r>
              <a:rPr lang="en-US" sz="2000" dirty="0" smtClean="0"/>
              <a:t>A slide and cover slip</a:t>
            </a:r>
          </a:p>
          <a:p>
            <a:pPr lvl="1"/>
            <a:r>
              <a:rPr lang="en-US" sz="2000" dirty="0" smtClean="0"/>
              <a:t>Forceps</a:t>
            </a:r>
          </a:p>
          <a:p>
            <a:pPr lvl="1"/>
            <a:r>
              <a:rPr lang="en-US" sz="2000" dirty="0" smtClean="0"/>
              <a:t>Some tap water</a:t>
            </a:r>
          </a:p>
          <a:p>
            <a:pPr lvl="1"/>
            <a:r>
              <a:rPr lang="en-US" sz="2000" dirty="0" smtClean="0"/>
              <a:t>Some 15% salt solution and a pipette</a:t>
            </a:r>
          </a:p>
          <a:p>
            <a:pPr lvl="1"/>
            <a:r>
              <a:rPr lang="en-US" sz="2000" dirty="0" smtClean="0"/>
              <a:t>A piece of paper towel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B6314-9C42-D440-83D6-39F7D35E8D2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548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D8A2C-CB20-994B-890A-C0EA3F60C8E9}" type="slidenum">
              <a:rPr lang="en-US"/>
              <a:pPr/>
              <a:t>3</a:t>
            </a:fld>
            <a:endParaRPr lang="en-US"/>
          </a:p>
        </p:txBody>
      </p:sp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330200" y="66675"/>
            <a:ext cx="8229600" cy="1295400"/>
          </a:xfrm>
          <a:ln/>
        </p:spPr>
        <p:txBody>
          <a:bodyPr rIns="132080"/>
          <a:lstStyle/>
          <a:p>
            <a:r>
              <a:rPr lang="en-US" sz="4000"/>
              <a:t>How to: Microscopic Measurement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31800" y="1638300"/>
            <a:ext cx="3733800" cy="5676900"/>
          </a:xfrm>
          <a:ln/>
        </p:spPr>
        <p:txBody>
          <a:bodyPr rIns="0"/>
          <a:lstStyle/>
          <a:p>
            <a:pPr marL="0" indent="0">
              <a:lnSpc>
                <a:spcPct val="115000"/>
              </a:lnSpc>
              <a:spcBef>
                <a:spcPct val="0"/>
              </a:spcBef>
              <a:buFont typeface="Arial" charset="0"/>
              <a:buNone/>
            </a:pPr>
            <a:r>
              <a:rPr lang="en-US" sz="2000"/>
              <a:t>Determine the diameter of your </a:t>
            </a:r>
            <a:r>
              <a:rPr lang="ja-JP" altLang="en-US" sz="2000">
                <a:latin typeface="Arial"/>
              </a:rPr>
              <a:t>“</a:t>
            </a:r>
            <a:r>
              <a:rPr lang="en-US" sz="2000"/>
              <a:t>field of view.</a:t>
            </a:r>
            <a:r>
              <a:rPr lang="ja-JP" altLang="en-US" sz="2000">
                <a:latin typeface="Arial"/>
              </a:rPr>
              <a:t>”</a:t>
            </a:r>
            <a:endParaRPr lang="en-US" sz="2000"/>
          </a:p>
          <a:p>
            <a:pPr marL="0" indent="0">
              <a:lnSpc>
                <a:spcPct val="115000"/>
              </a:lnSpc>
              <a:spcBef>
                <a:spcPts val="1000"/>
              </a:spcBef>
              <a:buFont typeface="Arial" charset="0"/>
              <a:buNone/>
            </a:pPr>
            <a:r>
              <a:rPr lang="en-US" sz="2000"/>
              <a:t>1. Begin with a clear ruler.</a:t>
            </a:r>
          </a:p>
          <a:p>
            <a:pPr marL="0" indent="0">
              <a:lnSpc>
                <a:spcPct val="115000"/>
              </a:lnSpc>
              <a:spcBef>
                <a:spcPts val="1000"/>
              </a:spcBef>
              <a:buFont typeface="Arial" charset="0"/>
              <a:buNone/>
            </a:pPr>
            <a:r>
              <a:rPr lang="en-US" sz="2000"/>
              <a:t>2. Place on the stage, visible under the lowest magnification for your microscope.</a:t>
            </a:r>
          </a:p>
          <a:p>
            <a:pPr marL="0" indent="0">
              <a:lnSpc>
                <a:spcPct val="115000"/>
              </a:lnSpc>
              <a:spcBef>
                <a:spcPts val="1000"/>
              </a:spcBef>
              <a:buFont typeface="Arial" charset="0"/>
              <a:buNone/>
            </a:pPr>
            <a:r>
              <a:rPr lang="en-US" sz="2000"/>
              <a:t>3. Determine the diameter of the field of view in mm.</a:t>
            </a:r>
          </a:p>
          <a:p>
            <a:pPr marL="0" indent="0">
              <a:lnSpc>
                <a:spcPct val="115000"/>
              </a:lnSpc>
              <a:spcBef>
                <a:spcPts val="1000"/>
              </a:spcBef>
              <a:buFont typeface="Arial" charset="0"/>
              <a:buNone/>
            </a:pPr>
            <a:r>
              <a:rPr lang="en-US" sz="2000"/>
              <a:t>4. 1mm=1000 Micrometers (μm)</a:t>
            </a:r>
          </a:p>
        </p:txBody>
      </p:sp>
      <p:pic>
        <p:nvPicPr>
          <p:cNvPr id="20483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1500188"/>
            <a:ext cx="403860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6045200" y="3149600"/>
            <a:ext cx="711200" cy="74613"/>
          </a:xfrm>
          <a:prstGeom prst="line">
            <a:avLst/>
          </a:prstGeom>
          <a:noFill/>
          <a:ln w="63500" cap="flat">
            <a:solidFill>
              <a:srgbClr val="FFFFFF"/>
            </a:solidFill>
            <a:prstDash val="solid"/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5" name="Rectangle 5"/>
          <p:cNvSpPr>
            <a:spLocks/>
          </p:cNvSpPr>
          <p:nvPr/>
        </p:nvSpPr>
        <p:spPr bwMode="auto">
          <a:xfrm>
            <a:off x="6032500" y="3365500"/>
            <a:ext cx="7254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>
                <a:solidFill>
                  <a:srgbClr val="FFFFFF"/>
                </a:solidFill>
                <a:ea typeface="ＭＳ Ｐゴシック" charset="0"/>
                <a:cs typeface="Arial" charset="0"/>
              </a:rPr>
              <a:t>1 mm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How to: FOV under a higher power lens </a:t>
            </a:r>
          </a:p>
        </p:txBody>
      </p:sp>
      <p:sp>
        <p:nvSpPr>
          <p:cNvPr id="21506" name="Rectangle 2"/>
          <p:cNvSpPr>
            <a:spLocks/>
          </p:cNvSpPr>
          <p:nvPr/>
        </p:nvSpPr>
        <p:spPr bwMode="auto">
          <a:xfrm>
            <a:off x="268288" y="2768600"/>
            <a:ext cx="34544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15000"/>
              </a:lnSpc>
              <a:spcBef>
                <a:spcPts val="1200"/>
              </a:spcBef>
            </a:pPr>
            <a:r>
              <a:rPr lang="en-US" sz="2000">
                <a:solidFill>
                  <a:schemeClr val="tx1"/>
                </a:solidFill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For a higher power, you need to </a:t>
            </a:r>
            <a:r>
              <a:rPr lang="en-US" sz="2000">
                <a:solidFill>
                  <a:srgbClr val="A40800"/>
                </a:solidFill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calculate</a:t>
            </a:r>
            <a:r>
              <a:rPr lang="en-US" sz="2000">
                <a:solidFill>
                  <a:schemeClr val="tx1"/>
                </a:solidFill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 the field of view. </a:t>
            </a:r>
          </a:p>
          <a:p>
            <a:pPr>
              <a:lnSpc>
                <a:spcPct val="115000"/>
              </a:lnSpc>
              <a:spcBef>
                <a:spcPts val="1200"/>
              </a:spcBef>
            </a:pPr>
            <a:endParaRPr lang="en-US" sz="2000">
              <a:solidFill>
                <a:schemeClr val="tx1"/>
              </a:solidFill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  <p:pic>
        <p:nvPicPr>
          <p:cNvPr id="21507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0" y="1627188"/>
            <a:ext cx="403860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08" name="Oval 4"/>
          <p:cNvSpPr>
            <a:spLocks/>
          </p:cNvSpPr>
          <p:nvPr/>
        </p:nvSpPr>
        <p:spPr bwMode="auto">
          <a:xfrm>
            <a:off x="4953000" y="1828800"/>
            <a:ext cx="3441700" cy="3441700"/>
          </a:xfrm>
          <a:prstGeom prst="ellipse">
            <a:avLst/>
          </a:prstGeom>
          <a:solidFill>
            <a:schemeClr val="accent1">
              <a:alpha val="60999"/>
            </a:schemeClr>
          </a:solidFill>
          <a:ln w="9525" cap="flat">
            <a:solidFill>
              <a:schemeClr val="tx1">
                <a:alpha val="60999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A1362-0FEC-D141-B367-38D6143DCFD7}" type="slidenum">
              <a:rPr lang="en-US"/>
              <a:pPr/>
              <a:t>5</a:t>
            </a:fld>
            <a:endParaRPr lang="en-US"/>
          </a:p>
        </p:txBody>
      </p:sp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6675"/>
            <a:ext cx="8229600" cy="1508125"/>
          </a:xfrm>
          <a:ln/>
        </p:spPr>
        <p:txBody>
          <a:bodyPr rIns="132080"/>
          <a:lstStyle/>
          <a:p>
            <a:r>
              <a:rPr lang="en-US"/>
              <a:t>Zoom in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98500" y="5181600"/>
            <a:ext cx="8229600" cy="5257800"/>
          </a:xfrm>
          <a:ln/>
        </p:spPr>
        <p:txBody>
          <a:bodyPr rIns="132080"/>
          <a:lstStyle/>
          <a:p>
            <a:r>
              <a:rPr lang="en-US" sz="2400"/>
              <a:t>(Original Obj/New Obj) x Original FOV=New FOV</a:t>
            </a:r>
          </a:p>
          <a:p>
            <a:r>
              <a:rPr lang="en-US" sz="2400"/>
              <a:t>FOV=Field of View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7466013" y="6392863"/>
            <a:ext cx="3063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fld id="{D57F302B-131E-4741-87A5-DD0CE20C4B2F}" type="slidenum">
              <a:rPr lang="en-US">
                <a:solidFill>
                  <a:srgbClr val="898989"/>
                </a:solidFill>
                <a:latin typeface="Lucida Grande" charset="0"/>
                <a:cs typeface="Lucida Grande" charset="0"/>
                <a:sym typeface="Lucida Grande" charset="0"/>
              </a:rPr>
              <a:pPr algn="ctr"/>
              <a:t>5</a:t>
            </a:fld>
            <a:endParaRPr lang="en-US">
              <a:solidFill>
                <a:srgbClr val="898989"/>
              </a:solidFill>
              <a:latin typeface="Lucida Grande" charset="0"/>
              <a:cs typeface="Lucida Grande" charset="0"/>
              <a:sym typeface="Lucida Grande" charset="0"/>
            </a:endParaRPr>
          </a:p>
        </p:txBody>
      </p:sp>
      <p:graphicFrame>
        <p:nvGraphicFramePr>
          <p:cNvPr id="22532" name="Group 4"/>
          <p:cNvGraphicFramePr>
            <a:graphicFrameLocks noGrp="1"/>
          </p:cNvGraphicFramePr>
          <p:nvPr/>
        </p:nvGraphicFramePr>
        <p:xfrm>
          <a:off x="911225" y="1343025"/>
          <a:ext cx="7316788" cy="3378201"/>
        </p:xfrm>
        <a:graphic>
          <a:graphicData uri="http://schemas.openxmlformats.org/drawingml/2006/table">
            <a:tbl>
              <a:tblPr/>
              <a:tblGrid>
                <a:gridCol w="1828800"/>
                <a:gridCol w="1830388"/>
                <a:gridCol w="1828800"/>
                <a:gridCol w="1828800"/>
              </a:tblGrid>
              <a:tr h="960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Original Objective</a:t>
                      </a:r>
                    </a:p>
                  </a:txBody>
                  <a:tcPr marL="50800" marR="50800" marT="50800" marB="5080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New Objective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Original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FOV (μm)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New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FOV 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4x</a:t>
                      </a:r>
                    </a:p>
                  </a:txBody>
                  <a:tcPr marL="50800" marR="50800" marT="50800" marB="5080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10x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4500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1800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4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4x</a:t>
                      </a:r>
                    </a:p>
                  </a:txBody>
                  <a:tcPr marL="50800" marR="50800" marT="50800" marB="5080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40x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4500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450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4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4x</a:t>
                      </a:r>
                    </a:p>
                  </a:txBody>
                  <a:tcPr marL="50800" marR="50800" marT="50800" marB="5080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100x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4500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Lucida Grande" charset="0"/>
                          <a:ea typeface="ヒラギノ角ゴ ProN W3" charset="0"/>
                          <a:cs typeface="ヒラギノ角ゴ ProN W3" charset="0"/>
                          <a:sym typeface="Lucida Grande" charset="0"/>
                        </a:rPr>
                        <a:t>180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Onion Osmosis 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812800" y="3848100"/>
            <a:ext cx="7366000" cy="1866900"/>
          </a:xfrm>
          <a:ln/>
        </p:spPr>
        <p:txBody>
          <a:bodyPr/>
          <a:lstStyle/>
          <a:p>
            <a:r>
              <a:rPr lang="en-US"/>
              <a:t>Cut a piece of outer pigmented tissue</a:t>
            </a:r>
          </a:p>
        </p:txBody>
      </p:sp>
      <p:pic>
        <p:nvPicPr>
          <p:cNvPr id="2662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404938"/>
            <a:ext cx="21209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419225"/>
            <a:ext cx="212090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6628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1406525"/>
            <a:ext cx="21209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5" y="2516188"/>
            <a:ext cx="20447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765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16188"/>
            <a:ext cx="20447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97">
            <a:off x="5664200" y="2516188"/>
            <a:ext cx="20828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Make a wet </a:t>
            </a:r>
            <a:r>
              <a:rPr lang="en-US" dirty="0" smtClean="0"/>
              <a:t>mount with tap water</a:t>
            </a:r>
            <a:endParaRPr lang="en-US" dirty="0"/>
          </a:p>
        </p:txBody>
      </p:sp>
      <p:pic>
        <p:nvPicPr>
          <p:cNvPr id="2867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1270000"/>
            <a:ext cx="3175000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1271588"/>
            <a:ext cx="3467100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500" dirty="0"/>
              <a:t>Add concentrated salt </a:t>
            </a:r>
            <a:r>
              <a:rPr lang="en-US" sz="4500" dirty="0" smtClean="0"/>
              <a:t>solution. Hurry…you will want to watch!</a:t>
            </a:r>
            <a:endParaRPr lang="en-US" sz="4500" dirty="0"/>
          </a:p>
        </p:txBody>
      </p:sp>
      <p:pic>
        <p:nvPicPr>
          <p:cNvPr id="29698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104900"/>
            <a:ext cx="554990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if…..</a:t>
            </a:r>
          </a:p>
          <a:p>
            <a:r>
              <a:rPr lang="en-US" dirty="0" smtClean="0"/>
              <a:t>Can I…</a:t>
            </a:r>
          </a:p>
          <a:p>
            <a:r>
              <a:rPr lang="en-US" dirty="0" smtClean="0"/>
              <a:t>How do I…</a:t>
            </a:r>
          </a:p>
          <a:p>
            <a:pPr marL="39688" indent="0">
              <a:buNone/>
            </a:pPr>
            <a:endParaRPr lang="en-US" dirty="0"/>
          </a:p>
          <a:p>
            <a:pPr marL="39688" indent="0">
              <a:buNone/>
            </a:pPr>
            <a:r>
              <a:rPr lang="en-US" dirty="0" smtClean="0"/>
              <a:t>		Jot them down.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9737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try to answer them.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</a:t>
            </a:r>
            <a:r>
              <a:rPr lang="en-US" dirty="0" smtClean="0"/>
              <a:t>you focus your question to use </a:t>
            </a:r>
            <a:r>
              <a:rPr lang="en-US" dirty="0" smtClean="0"/>
              <a:t>the materials we have available?</a:t>
            </a:r>
            <a:endParaRPr lang="en-US" dirty="0" smtClean="0"/>
          </a:p>
          <a:p>
            <a:r>
              <a:rPr lang="en-US" dirty="0" smtClean="0"/>
              <a:t>Does your question deal with osmosis?  This is the concept our trial focused on.  Can you focus your question </a:t>
            </a:r>
            <a:r>
              <a:rPr lang="en-US" dirty="0" smtClean="0"/>
              <a:t>on osmosis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B6314-9C42-D440-83D6-39F7D35E8D2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261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you form a question, model what you think will happen with </a:t>
            </a:r>
            <a:r>
              <a:rPr lang="en-US" dirty="0" smtClean="0"/>
              <a:t>model </a:t>
            </a:r>
            <a:r>
              <a:rPr lang="en-US" dirty="0" smtClean="0"/>
              <a:t>pieces.</a:t>
            </a:r>
          </a:p>
          <a:p>
            <a:r>
              <a:rPr lang="en-US" dirty="0" smtClean="0"/>
              <a:t>Get the OK from your teacher then check it out.</a:t>
            </a:r>
          </a:p>
          <a:p>
            <a:r>
              <a:rPr lang="en-US" dirty="0" smtClean="0"/>
              <a:t>Keep good records.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B6314-9C42-D440-83D6-39F7D35E8D2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73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B6314-9C42-D440-83D6-39F7D35E8D27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1219200" y="990600"/>
            <a:ext cx="7162800" cy="2133600"/>
            <a:chOff x="1295400" y="2286000"/>
            <a:chExt cx="7162800" cy="21336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1295400" y="2286000"/>
              <a:ext cx="7162800" cy="21336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971800" y="2743200"/>
              <a:ext cx="3733800" cy="1143000"/>
              <a:chOff x="2971800" y="2743200"/>
              <a:chExt cx="3733800" cy="1143000"/>
            </a:xfrm>
          </p:grpSpPr>
          <p:sp>
            <p:nvSpPr>
              <p:cNvPr id="9" name="Trapezoid 8"/>
              <p:cNvSpPr/>
              <p:nvPr/>
            </p:nvSpPr>
            <p:spPr bwMode="auto">
              <a:xfrm rot="10800000">
                <a:off x="3124200" y="3352800"/>
                <a:ext cx="1219200" cy="533400"/>
              </a:xfrm>
              <a:prstGeom prst="trapezoid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ヒラギノ角ゴ ProN W3" charset="0"/>
                  <a:cs typeface="ヒラギノ角ゴ ProN W3" charset="0"/>
                  <a:sym typeface="Arial" charset="0"/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2971800" y="2743200"/>
                <a:ext cx="3733800" cy="1143000"/>
                <a:chOff x="2971800" y="2743200"/>
                <a:chExt cx="3733800" cy="1143000"/>
              </a:xfrm>
            </p:grpSpPr>
            <p:sp>
              <p:nvSpPr>
                <p:cNvPr id="6" name="Trapezoid 5"/>
                <p:cNvSpPr/>
                <p:nvPr/>
              </p:nvSpPr>
              <p:spPr bwMode="auto">
                <a:xfrm>
                  <a:off x="4191000" y="2743200"/>
                  <a:ext cx="1219200" cy="533400"/>
                </a:xfrm>
                <a:prstGeom prst="trapezoid">
                  <a:avLst/>
                </a:prstGeom>
                <a:solidFill>
                  <a:srgbClr val="4F81BD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400" b="0" i="0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charset="0"/>
                      <a:ea typeface="ヒラギノ角ゴ ProN W3" charset="0"/>
                      <a:cs typeface="ヒラギノ角ゴ ProN W3" charset="0"/>
                      <a:sym typeface="Arial" charset="0"/>
                    </a:rPr>
                    <a:t>OnionCell</a:t>
                  </a:r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ヒラギノ角ゴ ProN W3" charset="0"/>
                    <a:cs typeface="ヒラギノ角ゴ ProN W3" charset="0"/>
                    <a:sym typeface="Arial" charset="0"/>
                  </a:endParaRPr>
                </a:p>
              </p:txBody>
            </p:sp>
            <p:sp>
              <p:nvSpPr>
                <p:cNvPr id="7" name="Trapezoid 6"/>
                <p:cNvSpPr/>
                <p:nvPr/>
              </p:nvSpPr>
              <p:spPr bwMode="auto">
                <a:xfrm rot="10800000">
                  <a:off x="5334000" y="2743200"/>
                  <a:ext cx="1219200" cy="533400"/>
                </a:xfrm>
                <a:prstGeom prst="trapezoid">
                  <a:avLst/>
                </a:prstGeom>
                <a:solidFill>
                  <a:srgbClr val="4F81BD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ヒラギノ角ゴ ProN W3" charset="0"/>
                    <a:cs typeface="ヒラギノ角ゴ ProN W3" charset="0"/>
                    <a:sym typeface="Arial" charset="0"/>
                  </a:endParaRPr>
                </a:p>
              </p:txBody>
            </p:sp>
            <p:sp>
              <p:nvSpPr>
                <p:cNvPr id="8" name="Trapezoid 7"/>
                <p:cNvSpPr/>
                <p:nvPr/>
              </p:nvSpPr>
              <p:spPr bwMode="auto">
                <a:xfrm rot="10800000">
                  <a:off x="2971800" y="2743200"/>
                  <a:ext cx="1219200" cy="533400"/>
                </a:xfrm>
                <a:prstGeom prst="trapezoid">
                  <a:avLst/>
                </a:prstGeom>
                <a:solidFill>
                  <a:srgbClr val="4F81BD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ヒラギノ角ゴ ProN W3" charset="0"/>
                    <a:cs typeface="ヒラギノ角ゴ ProN W3" charset="0"/>
                    <a:sym typeface="Arial" charset="0"/>
                  </a:endParaRPr>
                </a:p>
              </p:txBody>
            </p:sp>
            <p:sp>
              <p:nvSpPr>
                <p:cNvPr id="10" name="Trapezoid 9"/>
                <p:cNvSpPr/>
                <p:nvPr/>
              </p:nvSpPr>
              <p:spPr bwMode="auto">
                <a:xfrm>
                  <a:off x="4343400" y="3352800"/>
                  <a:ext cx="1219200" cy="533400"/>
                </a:xfrm>
                <a:prstGeom prst="trapezoid">
                  <a:avLst/>
                </a:prstGeom>
                <a:solidFill>
                  <a:srgbClr val="4F81BD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ヒラギノ角ゴ ProN W3" charset="0"/>
                    <a:cs typeface="ヒラギノ角ゴ ProN W3" charset="0"/>
                    <a:sym typeface="Arial" charset="0"/>
                  </a:endParaRPr>
                </a:p>
              </p:txBody>
            </p:sp>
            <p:sp>
              <p:nvSpPr>
                <p:cNvPr id="12" name="Trapezoid 11"/>
                <p:cNvSpPr/>
                <p:nvPr/>
              </p:nvSpPr>
              <p:spPr bwMode="auto">
                <a:xfrm rot="10800000">
                  <a:off x="5486400" y="3352800"/>
                  <a:ext cx="1219200" cy="533400"/>
                </a:xfrm>
                <a:prstGeom prst="trapezoid">
                  <a:avLst/>
                </a:prstGeom>
                <a:solidFill>
                  <a:srgbClr val="4F81BD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ヒラギノ角ゴ ProN W3" charset="0"/>
                    <a:cs typeface="ヒラギノ角ゴ ProN W3" charset="0"/>
                    <a:sym typeface="Arial" charset="0"/>
                  </a:endParaRPr>
                </a:p>
              </p:txBody>
            </p:sp>
          </p:grpSp>
        </p:grpSp>
      </p:grpSp>
      <p:sp>
        <p:nvSpPr>
          <p:cNvPr id="17" name="TextBox 16"/>
          <p:cNvSpPr txBox="1"/>
          <p:nvPr/>
        </p:nvSpPr>
        <p:spPr>
          <a:xfrm>
            <a:off x="1524000" y="533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slide of red onion cells.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295400" y="3505200"/>
            <a:ext cx="662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Which way will water move </a:t>
            </a:r>
            <a:r>
              <a:rPr lang="en-US" dirty="0" smtClean="0"/>
              <a:t>if</a:t>
            </a:r>
            <a:r>
              <a:rPr lang="en-US" dirty="0"/>
              <a:t> a</a:t>
            </a:r>
            <a:r>
              <a:rPr lang="en-US" dirty="0" smtClean="0"/>
              <a:t> </a:t>
            </a:r>
            <a:r>
              <a:rPr lang="en-US" dirty="0" smtClean="0"/>
              <a:t>concentrated sugar solution is added?</a:t>
            </a:r>
          </a:p>
          <a:p>
            <a:r>
              <a:rPr lang="en-US" dirty="0"/>
              <a:t>	</a:t>
            </a:r>
          </a:p>
          <a:p>
            <a:r>
              <a:rPr lang="en-US" dirty="0" smtClean="0"/>
              <a:t>Show this with your models.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6186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2514600"/>
            <a:ext cx="7366000" cy="2679700"/>
          </a:xfrm>
          <a:ln/>
        </p:spPr>
        <p:txBody>
          <a:bodyPr/>
          <a:lstStyle/>
          <a:p>
            <a:r>
              <a:rPr lang="en-US" dirty="0" smtClean="0"/>
              <a:t>Going further:</a:t>
            </a:r>
            <a:br>
              <a:rPr lang="en-US" dirty="0" smtClean="0"/>
            </a:br>
            <a:r>
              <a:rPr lang="en-US" dirty="0" smtClean="0"/>
              <a:t>Consider taking </a:t>
            </a:r>
            <a:r>
              <a:rPr lang="en-US" dirty="0"/>
              <a:t>a picture through the microscope</a:t>
            </a:r>
            <a:r>
              <a:rPr lang="en-US" dirty="0" smtClean="0"/>
              <a:t>. Analyze with Image J.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Image J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Download for free from NIH.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905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Determining Percent Change in Area</a:t>
            </a:r>
          </a:p>
        </p:txBody>
      </p:sp>
      <p:pic>
        <p:nvPicPr>
          <p:cNvPr id="3174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1" b="81479"/>
          <a:stretch>
            <a:fillRect/>
          </a:stretch>
        </p:blipFill>
        <p:spPr bwMode="auto">
          <a:xfrm>
            <a:off x="3962400" y="1600200"/>
            <a:ext cx="43195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00400"/>
            <a:ext cx="37496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Line 4"/>
          <p:cNvSpPr>
            <a:spLocks noChangeShapeType="1"/>
          </p:cNvSpPr>
          <p:nvPr/>
        </p:nvSpPr>
        <p:spPr bwMode="auto">
          <a:xfrm rot="10800000">
            <a:off x="4114800" y="1917700"/>
            <a:ext cx="1828800" cy="1905000"/>
          </a:xfrm>
          <a:prstGeom prst="line">
            <a:avLst/>
          </a:prstGeom>
          <a:noFill/>
          <a:ln w="22225" cap="flat">
            <a:solidFill>
              <a:srgbClr val="4A7EBB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49" name="Rectangle 5"/>
          <p:cNvSpPr>
            <a:spLocks/>
          </p:cNvSpPr>
          <p:nvPr/>
        </p:nvSpPr>
        <p:spPr bwMode="auto">
          <a:xfrm>
            <a:off x="5715000" y="3886200"/>
            <a:ext cx="1917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/>
            <a:r>
              <a:rPr lang="en-US" dirty="0">
                <a:solidFill>
                  <a:schemeClr val="tx1"/>
                </a:solidFill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Find your </a:t>
            </a:r>
            <a:r>
              <a:rPr lang="en-US" dirty="0" smtClean="0">
                <a:solidFill>
                  <a:schemeClr val="tx1"/>
                </a:solidFill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picture file </a:t>
            </a:r>
            <a:r>
              <a:rPr lang="en-US" dirty="0">
                <a:solidFill>
                  <a:schemeClr val="tx1"/>
                </a:solidFill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and open it.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To get area and perimeter...</a:t>
            </a:r>
          </a:p>
        </p:txBody>
      </p:sp>
      <p:pic>
        <p:nvPicPr>
          <p:cNvPr id="3277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1" b="81479"/>
          <a:stretch>
            <a:fillRect/>
          </a:stretch>
        </p:blipFill>
        <p:spPr bwMode="auto">
          <a:xfrm>
            <a:off x="4114800" y="1866900"/>
            <a:ext cx="43195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Line 3"/>
          <p:cNvSpPr>
            <a:spLocks noChangeShapeType="1"/>
          </p:cNvSpPr>
          <p:nvPr/>
        </p:nvSpPr>
        <p:spPr bwMode="auto">
          <a:xfrm rot="10800000">
            <a:off x="5029200" y="2387600"/>
            <a:ext cx="228600" cy="1524000"/>
          </a:xfrm>
          <a:prstGeom prst="line">
            <a:avLst/>
          </a:prstGeom>
          <a:noFill/>
          <a:ln w="9525" cap="flat">
            <a:solidFill>
              <a:srgbClr val="4A7EBB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2" name="Rectangle 4"/>
          <p:cNvSpPr>
            <a:spLocks/>
          </p:cNvSpPr>
          <p:nvPr/>
        </p:nvSpPr>
        <p:spPr bwMode="auto">
          <a:xfrm>
            <a:off x="5130800" y="4025900"/>
            <a:ext cx="35179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/>
            <a:r>
              <a:rPr lang="en-US">
                <a:solidFill>
                  <a:schemeClr val="tx1"/>
                </a:solidFill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Select the straight line tool.  Drag across your field of view.</a:t>
            </a:r>
          </a:p>
        </p:txBody>
      </p:sp>
      <p:pic>
        <p:nvPicPr>
          <p:cNvPr id="32773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2000" r="57813" b="56665"/>
          <a:stretch>
            <a:fillRect/>
          </a:stretch>
        </p:blipFill>
        <p:spPr bwMode="auto">
          <a:xfrm>
            <a:off x="990600" y="2971800"/>
            <a:ext cx="2590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Under analyze: Set scale</a:t>
            </a:r>
          </a:p>
        </p:txBody>
      </p:sp>
      <p:pic>
        <p:nvPicPr>
          <p:cNvPr id="3379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b="24667"/>
          <a:stretch>
            <a:fillRect/>
          </a:stretch>
        </p:blipFill>
        <p:spPr bwMode="auto">
          <a:xfrm>
            <a:off x="1295400" y="1917700"/>
            <a:ext cx="70104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sz="4000"/>
              <a:t>Pixels are already there.  Enter your known distance.</a:t>
            </a:r>
          </a:p>
        </p:txBody>
      </p:sp>
      <p:pic>
        <p:nvPicPr>
          <p:cNvPr id="34818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6" b="24001"/>
          <a:stretch>
            <a:fillRect/>
          </a:stretch>
        </p:blipFill>
        <p:spPr bwMode="auto">
          <a:xfrm>
            <a:off x="1219200" y="1752600"/>
            <a:ext cx="6934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Analyze: Set Measurements</a:t>
            </a:r>
          </a:p>
        </p:txBody>
      </p:sp>
      <p:pic>
        <p:nvPicPr>
          <p:cNvPr id="3584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0" b="8665"/>
          <a:stretch>
            <a:fillRect/>
          </a:stretch>
        </p:blipFill>
        <p:spPr bwMode="auto">
          <a:xfrm>
            <a:off x="1524000" y="1219200"/>
            <a:ext cx="6705600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90488"/>
            <a:ext cx="8229600" cy="2351087"/>
          </a:xfrm>
          <a:ln/>
        </p:spPr>
        <p:txBody>
          <a:bodyPr rIns="132080"/>
          <a:lstStyle/>
          <a:p>
            <a:r>
              <a:rPr lang="en-US"/>
              <a:t>Trace with the freehand tool</a:t>
            </a:r>
            <a:br>
              <a:rPr lang="en-US"/>
            </a:br>
            <a:r>
              <a:rPr lang="en-US"/>
              <a:t>Go to analyze: Measure</a:t>
            </a:r>
            <a:br>
              <a:rPr lang="en-US"/>
            </a:br>
            <a:r>
              <a:rPr lang="en-US"/>
              <a:t> Compare before and after</a:t>
            </a:r>
            <a:br>
              <a:rPr lang="en-US"/>
            </a:br>
            <a:endParaRPr lang="en-US"/>
          </a:p>
        </p:txBody>
      </p:sp>
      <p:pic>
        <p:nvPicPr>
          <p:cNvPr id="3686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9" b="32668"/>
          <a:stretch>
            <a:fillRect/>
          </a:stretch>
        </p:blipFill>
        <p:spPr bwMode="auto">
          <a:xfrm>
            <a:off x="1181100" y="2501900"/>
            <a:ext cx="67818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Line 3"/>
          <p:cNvSpPr>
            <a:spLocks noChangeShapeType="1"/>
          </p:cNvSpPr>
          <p:nvPr/>
        </p:nvSpPr>
        <p:spPr bwMode="auto">
          <a:xfrm rot="10800000">
            <a:off x="3124200" y="2400300"/>
            <a:ext cx="304800" cy="60960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4F81BD"/>
      </a:accent1>
      <a:accent2>
        <a:srgbClr val="333399"/>
      </a:accent2>
      <a:accent3>
        <a:srgbClr val="FFFFFF"/>
      </a:accent3>
      <a:accent4>
        <a:srgbClr val="000000"/>
      </a:accent4>
      <a:accent5>
        <a:srgbClr val="B2C1DB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Lucida Grande"/>
        <a:ea typeface="ヒラギノ角ゴ ProN W3"/>
        <a:cs typeface="ヒラギノ角ゴ ProN W3"/>
      </a:majorFont>
      <a:minorFont>
        <a:latin typeface="Lucida Grand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Pages>0</Pages>
  <Words>384</Words>
  <Characters>0</Characters>
  <Application>Microsoft Macintosh PowerPoint</Application>
  <PresentationFormat>On-screen Show (4:3)</PresentationFormat>
  <Lines>0</Lines>
  <Paragraphs>81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Office Theme</vt:lpstr>
      <vt:lpstr>Title - Center</vt:lpstr>
      <vt:lpstr>Photo - Horizontal</vt:lpstr>
      <vt:lpstr>Bullets</vt:lpstr>
      <vt:lpstr>Title &amp; Subtitle</vt:lpstr>
      <vt:lpstr>Title &amp; Bullets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Onion Osmosis</vt:lpstr>
      <vt:lpstr>Before Starting…</vt:lpstr>
      <vt:lpstr>How to: Microscopic Measurement</vt:lpstr>
      <vt:lpstr>How to: FOV under a higher power lens </vt:lpstr>
      <vt:lpstr>Zoom in</vt:lpstr>
      <vt:lpstr>Onion Osmosis  </vt:lpstr>
      <vt:lpstr>Cut a piece of outer pigmented tissue</vt:lpstr>
      <vt:lpstr>PowerPoint Presentation</vt:lpstr>
      <vt:lpstr>Make a wet mount with tap water</vt:lpstr>
      <vt:lpstr>Add concentrated salt solution. Hurry…you will want to watch!</vt:lpstr>
      <vt:lpstr>Questions?</vt:lpstr>
      <vt:lpstr>Let’s try to answer them.</vt:lpstr>
      <vt:lpstr>Modeling</vt:lpstr>
      <vt:lpstr>PowerPoint Presentation</vt:lpstr>
      <vt:lpstr>Going further: Consider taking a picture through the microscope. Analyze with Image J. </vt:lpstr>
      <vt:lpstr>Image J</vt:lpstr>
      <vt:lpstr>Determining Percent Change in Area</vt:lpstr>
      <vt:lpstr>To get area and perimeter...</vt:lpstr>
      <vt:lpstr>Under analyze: Set scale</vt:lpstr>
      <vt:lpstr>Pixels are already there.  Enter your known distance.</vt:lpstr>
      <vt:lpstr>Analyze: Set Measurements</vt:lpstr>
      <vt:lpstr>Trace with the freehand tool Go to analyze: Measure  Compare before and after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J</dc:title>
  <dc:subject/>
  <dc:creator>Joy</dc:creator>
  <cp:keywords/>
  <dc:description/>
  <cp:lastModifiedBy>Joy Killough</cp:lastModifiedBy>
  <cp:revision>7</cp:revision>
  <dcterms:modified xsi:type="dcterms:W3CDTF">2019-07-18T18:46:31Z</dcterms:modified>
</cp:coreProperties>
</file>